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sldIdLst>
    <p:sldId id="440" r:id="rId2"/>
    <p:sldId id="472" r:id="rId3"/>
    <p:sldId id="466" r:id="rId4"/>
    <p:sldId id="480" r:id="rId5"/>
    <p:sldId id="482" r:id="rId6"/>
    <p:sldId id="433" r:id="rId7"/>
    <p:sldId id="474" r:id="rId8"/>
    <p:sldId id="478" r:id="rId9"/>
    <p:sldId id="479" r:id="rId10"/>
    <p:sldId id="420" r:id="rId11"/>
    <p:sldId id="436" r:id="rId12"/>
    <p:sldId id="476" r:id="rId13"/>
    <p:sldId id="430" r:id="rId14"/>
    <p:sldId id="477" r:id="rId15"/>
    <p:sldId id="485" r:id="rId16"/>
    <p:sldId id="486" r:id="rId17"/>
    <p:sldId id="487" r:id="rId18"/>
    <p:sldId id="483" r:id="rId19"/>
    <p:sldId id="457" r:id="rId20"/>
    <p:sldId id="484" r:id="rId21"/>
    <p:sldId id="488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780621"/>
    <a:srgbClr val="FFFF99"/>
    <a:srgbClr val="00FF00"/>
    <a:srgbClr val="F86E8F"/>
    <a:srgbClr val="5F5F5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1" autoAdjust="0"/>
    <p:restoredTop sz="94585" autoAdjust="0"/>
  </p:normalViewPr>
  <p:slideViewPr>
    <p:cSldViewPr snapToGrid="0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3264"/>
      </p:guideLst>
    </p:cSldViewPr>
  </p:slideViewPr>
  <p:outlineViewPr>
    <p:cViewPr>
      <p:scale>
        <a:sx n="33" d="100"/>
        <a:sy n="33" d="100"/>
      </p:scale>
      <p:origin x="48" y="2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ED108E-92EE-4A68-AFC0-3671E2ADB57B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7141E7-CE0F-489A-A290-947FF35DA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6E5C5-8B6E-426D-A384-3E421EE1E28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1A1E-C800-46C5-8384-F56A6017424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5755-2B25-415F-968E-B7818BAB544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43144-AAEA-45C3-8B0A-953E5D5C69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DA70-CF96-4899-BF0E-AE37F37295E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6D46-8739-4316-9AB4-DE6E5C44732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D00C5-C7F2-43D9-BFFD-A0CA4B7C7FA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F6C3-8200-4A67-B6AF-6C5D8FB8147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0169-D91B-4EF5-9A60-9428B91F1B4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897-660B-46D7-9D3D-E3DA627B355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6680-87B0-4EEB-90BF-D796C5E0CBC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285C-CB28-4EAA-95D5-C89A1B3E9E3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2483-AB09-45CC-A3D4-479FBCB970F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C4180-AB7F-4240-911D-C5B1E60313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77729AF6-9464-42E0-A6A0-2C114574DC8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chavan@gbif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35628" y="1965963"/>
            <a:ext cx="8353468" cy="910375"/>
          </a:xfrm>
        </p:spPr>
        <p:txBody>
          <a:bodyPr/>
          <a:lstStyle/>
          <a:p>
            <a:r>
              <a:rPr lang="bg-BG" sz="4000" dirty="0" smtClean="0">
                <a:solidFill>
                  <a:schemeClr val="tx1"/>
                </a:solidFill>
              </a:rPr>
              <a:t>Incentivising Biodiversity Data Publishing: GBIF-Pensoft Partnership</a:t>
            </a: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en-US" sz="2000" dirty="0" err="1" smtClean="0"/>
              <a:t>Vishwas</a:t>
            </a:r>
            <a:r>
              <a:rPr lang="en-US" sz="2000" dirty="0" smtClean="0"/>
              <a:t> Chavan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</a:t>
            </a:r>
            <a:r>
              <a:rPr lang="bg-BG" sz="2000" dirty="0" smtClean="0"/>
              <a:t>Lyubomir Penev</a:t>
            </a:r>
            <a:r>
              <a:rPr lang="en-US" sz="2000" baseline="30000" dirty="0" smtClean="0"/>
              <a:t>2,3</a:t>
            </a:r>
            <a:r>
              <a:rPr lang="bg-BG" sz="2000" dirty="0" smtClean="0"/>
              <a:t>, Teodor Georgiev</a:t>
            </a:r>
            <a:r>
              <a:rPr lang="en-US" sz="2000" baseline="30000" dirty="0" smtClean="0"/>
              <a:t>3</a:t>
            </a: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en-US" sz="1600" dirty="0" smtClean="0"/>
              <a:t>1 </a:t>
            </a:r>
            <a:r>
              <a:rPr lang="bg-BG" sz="1600" dirty="0" smtClean="0"/>
              <a:t>Global Biodiversity Information Facility, Copenhagen, Denmark (</a:t>
            </a:r>
            <a:r>
              <a:rPr lang="bg-BG" sz="1600" u="sng" dirty="0" smtClean="0">
                <a:hlinkClick r:id="rId2"/>
              </a:rPr>
              <a:t>vchavan@gbif.org</a:t>
            </a:r>
            <a:r>
              <a:rPr lang="bg-BG" sz="1600" dirty="0" smtClean="0"/>
              <a:t>)</a:t>
            </a:r>
            <a:br>
              <a:rPr lang="bg-BG" sz="1600" dirty="0" smtClean="0"/>
            </a:br>
            <a:r>
              <a:rPr lang="en-US" sz="1600" dirty="0" smtClean="0"/>
              <a:t>2 Institute for Biodiversity and Ecosystem Research, </a:t>
            </a:r>
            <a:r>
              <a:rPr lang="bg-BG" sz="1600" dirty="0" smtClean="0"/>
              <a:t>Bulgarian Academy of Sciences</a:t>
            </a:r>
            <a:r>
              <a:rPr lang="en-US" sz="1600" dirty="0" smtClean="0"/>
              <a:t>, 2 Gagarin Str., 1113 Sofia, Bulgaria </a:t>
            </a:r>
            <a:r>
              <a:rPr lang="bg-BG" sz="1600" dirty="0" smtClean="0"/>
              <a:t/>
            </a:r>
            <a:br>
              <a:rPr lang="bg-BG" sz="1600" dirty="0" smtClean="0"/>
            </a:br>
            <a:r>
              <a:rPr lang="en-US" sz="1600" dirty="0" smtClean="0"/>
              <a:t>3</a:t>
            </a:r>
            <a:r>
              <a:rPr lang="bg-BG" sz="1600" dirty="0" smtClean="0"/>
              <a:t> Pensoft Publishers, 13a Geo Milev Str., Sofia, Bulgaria</a:t>
            </a:r>
            <a:r>
              <a:rPr lang="bg-BG" sz="1400" dirty="0" smtClean="0"/>
              <a:t/>
            </a:r>
            <a:br>
              <a:rPr lang="bg-BG" sz="1400" dirty="0" smtClean="0"/>
            </a:br>
            <a:r>
              <a:rPr lang="en-US" sz="1400" dirty="0" smtClean="0"/>
              <a:t> </a:t>
            </a:r>
            <a:endParaRPr lang="bg-BG" sz="1800" dirty="0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2875" y="6075915"/>
            <a:ext cx="1911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707427" y="5754535"/>
            <a:ext cx="4192834" cy="1103465"/>
            <a:chOff x="-5853" y="558"/>
            <a:chExt cx="8161" cy="1807"/>
          </a:xfrm>
        </p:grpSpPr>
        <p:pic>
          <p:nvPicPr>
            <p:cNvPr id="11" name="Picture 38" descr="ViBRANT Logo No Text-Lar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5853" y="558"/>
              <a:ext cx="2008" cy="1305"/>
            </a:xfrm>
            <a:prstGeom prst="rect">
              <a:avLst/>
            </a:prstGeom>
            <a:noFill/>
          </p:spPr>
        </p:pic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-4678" y="1339"/>
              <a:ext cx="1455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533400" algn="l"/>
                </a:tabLst>
              </a:pPr>
              <a:r>
                <a:rPr lang="en-US" sz="2000" dirty="0" err="1" smtClean="0">
                  <a:latin typeface="Helvetica" pitchFamily="-48" charset="0"/>
                </a:rPr>
                <a:t>ViBRANT</a:t>
              </a:r>
              <a:endParaRPr lang="en-US" sz="2000" dirty="0">
                <a:latin typeface="Helvetica" pitchFamily="-48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1948" y="1836"/>
              <a:ext cx="36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i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271343" y="4949688"/>
            <a:ext cx="6664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TDWG Florence, 27 Oct - 1 Nov 2013</a:t>
            </a:r>
          </a:p>
        </p:txBody>
      </p:sp>
      <p:pic>
        <p:nvPicPr>
          <p:cNvPr id="10" name="Picture 2" descr="gbif_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9986" y="5930088"/>
            <a:ext cx="1005840" cy="68937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857"/>
            <a:ext cx="9144000" cy="55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1956"/>
            <a:ext cx="9143999" cy="591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0275"/>
            <a:ext cx="9144000" cy="63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265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Metadata based on the Ecological Metadata Language (EML)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3"/>
            <a:ext cx="9144000" cy="684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0" name="Picture 2" descr="gbif_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5300663"/>
            <a:ext cx="1584325" cy="1085850"/>
          </a:xfrm>
          <a:ln algn="ctr">
            <a:solidFill>
              <a:schemeClr val="tx1"/>
            </a:solidFill>
          </a:ln>
        </p:spPr>
      </p:pic>
      <p:sp>
        <p:nvSpPr>
          <p:cNvPr id="40973" name="Rectangle 13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Data papers from GBIF IPT</a:t>
            </a:r>
            <a:endParaRPr lang="bg-BG" sz="4000" dirty="0" smtClean="0">
              <a:solidFill>
                <a:schemeClr val="tx1"/>
              </a:solidFill>
            </a:endParaRPr>
          </a:p>
        </p:txBody>
      </p:sp>
      <p:pic>
        <p:nvPicPr>
          <p:cNvPr id="40964" name="Picture 4" descr="Untitled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268413"/>
            <a:ext cx="8424863" cy="3186112"/>
          </a:xfrm>
        </p:spPr>
      </p:pic>
      <p:pic>
        <p:nvPicPr>
          <p:cNvPr id="40971" name="Picture 11" descr="GBIF-MIller-previe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7579" y="1254345"/>
            <a:ext cx="8569325" cy="5184775"/>
          </a:xfrm>
        </p:spPr>
      </p:pic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4427538" y="4508500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4572000" y="4724400"/>
            <a:ext cx="58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/>
              <a:t>IPT</a:t>
            </a:r>
          </a:p>
        </p:txBody>
      </p:sp>
      <p:pic>
        <p:nvPicPr>
          <p:cNvPr id="9" name="Content Placeholder 3" descr="IPT-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629674"/>
            <a:ext cx="8813800" cy="4673600"/>
          </a:xfrm>
        </p:spPr>
      </p:pic>
      <p:pic>
        <p:nvPicPr>
          <p:cNvPr id="10" name="Picture 4" descr="IPT-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2162" y="1141110"/>
            <a:ext cx="6343742" cy="57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1" descr="vibrantdataflow-NEW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2100" y="975323"/>
            <a:ext cx="6981821" cy="570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  <p:bldP spid="40989" grpId="0"/>
      <p:bldP spid="4098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olidFill>
                  <a:schemeClr val="tx1"/>
                </a:solidFill>
              </a:rPr>
              <a:t>Data </a:t>
            </a:r>
            <a:r>
              <a:rPr lang="en-US" sz="3400" dirty="0" err="1" smtClean="0">
                <a:solidFill>
                  <a:schemeClr val="tx1"/>
                </a:solidFill>
              </a:rPr>
              <a:t>publised</a:t>
            </a:r>
            <a:r>
              <a:rPr lang="en-US" sz="3400" dirty="0" smtClean="0">
                <a:solidFill>
                  <a:schemeClr val="tx1"/>
                </a:solidFill>
              </a:rPr>
              <a:t> through </a:t>
            </a:r>
            <a:br>
              <a:rPr lang="en-US" sz="3400" dirty="0" smtClean="0">
                <a:solidFill>
                  <a:schemeClr val="tx1"/>
                </a:solidFill>
              </a:rPr>
            </a:br>
            <a:r>
              <a:rPr lang="en-US" sz="3400" dirty="0" smtClean="0">
                <a:solidFill>
                  <a:schemeClr val="tx1"/>
                </a:solidFill>
              </a:rPr>
              <a:t>Data Papers</a:t>
            </a:r>
            <a:endParaRPr lang="bg-BG" sz="3400" dirty="0">
              <a:solidFill>
                <a:schemeClr val="tx1"/>
              </a:solidFill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032" y="1654419"/>
            <a:ext cx="6893168" cy="505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811" y="0"/>
            <a:ext cx="532105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5650" y="4361"/>
            <a:ext cx="5380892" cy="685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711" y="0"/>
            <a:ext cx="92534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85" y="0"/>
            <a:ext cx="800403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626166" y="5436704"/>
            <a:ext cx="7633252" cy="14212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76061" y="6420678"/>
            <a:ext cx="3886200" cy="437322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143000" y="4191000"/>
            <a:ext cx="6934200" cy="1469572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438" y="0"/>
            <a:ext cx="779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95" y="155369"/>
            <a:ext cx="8229600" cy="1143000"/>
          </a:xfrm>
        </p:spPr>
        <p:txBody>
          <a:bodyPr/>
          <a:lstStyle/>
          <a:p>
            <a:r>
              <a:rPr lang="en-US" sz="4800" b="0" dirty="0" smtClean="0">
                <a:solidFill>
                  <a:schemeClr val="tx1"/>
                </a:solidFill>
              </a:rPr>
              <a:t>Growth</a:t>
            </a:r>
            <a:endParaRPr lang="bg-BG" sz="4800" b="0" dirty="0">
              <a:solidFill>
                <a:schemeClr val="tx1"/>
              </a:solidFill>
            </a:endParaRPr>
          </a:p>
        </p:txBody>
      </p:sp>
      <p:pic>
        <p:nvPicPr>
          <p:cNvPr id="5" name="Picture 4" descr="Data-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03786"/>
            <a:ext cx="9143999" cy="53817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5430"/>
            <a:ext cx="8229600" cy="1143000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tx1"/>
                </a:solidFill>
              </a:rPr>
              <a:t>Next generation integrated text and data publishing </a:t>
            </a:r>
            <a:endParaRPr lang="bg-BG" sz="3600" b="0" dirty="0">
              <a:solidFill>
                <a:schemeClr val="tx1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336" y="1284926"/>
            <a:ext cx="7615168" cy="557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324463"/>
            <a:ext cx="8775290" cy="966019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Multiple Data Publishing Model</a:t>
            </a:r>
            <a:endParaRPr lang="bg-BG" sz="40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513578"/>
            <a:ext cx="890802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FFFF00"/>
                </a:solidFill>
              </a:rPr>
              <a:t>S</a:t>
            </a:r>
            <a:r>
              <a:rPr lang="bg-BG" sz="2600" dirty="0" smtClean="0">
                <a:solidFill>
                  <a:srgbClr val="FFFF00"/>
                </a:solidFill>
              </a:rPr>
              <a:t>upplementary </a:t>
            </a:r>
            <a:r>
              <a:rPr lang="en-US" sz="2600" dirty="0" smtClean="0">
                <a:solidFill>
                  <a:srgbClr val="FFFF00"/>
                </a:solidFill>
              </a:rPr>
              <a:t>data </a:t>
            </a:r>
            <a:r>
              <a:rPr lang="bg-BG" sz="2600" dirty="0" smtClean="0">
                <a:solidFill>
                  <a:srgbClr val="FFFF00"/>
                </a:solidFill>
              </a:rPr>
              <a:t>files</a:t>
            </a:r>
            <a:r>
              <a:rPr lang="bg-BG" sz="2600" dirty="0" smtClean="0"/>
              <a:t> </a:t>
            </a:r>
            <a:r>
              <a:rPr lang="en-US" sz="2600" dirty="0" smtClean="0"/>
              <a:t>published along with an article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</a:t>
            </a:r>
            <a:r>
              <a:rPr lang="bg-BG" sz="2600" dirty="0" smtClean="0"/>
              <a:t>ata </a:t>
            </a:r>
            <a:r>
              <a:rPr lang="en-US" sz="2600" dirty="0" smtClean="0"/>
              <a:t>deposited at </a:t>
            </a:r>
            <a:r>
              <a:rPr lang="en-US" sz="2600" dirty="0" smtClean="0">
                <a:solidFill>
                  <a:srgbClr val="FFFF00"/>
                </a:solidFill>
              </a:rPr>
              <a:t>specialized </a:t>
            </a:r>
            <a:r>
              <a:rPr lang="bg-BG" sz="2600" dirty="0" smtClean="0">
                <a:solidFill>
                  <a:srgbClr val="FFFF00"/>
                </a:solidFill>
              </a:rPr>
              <a:t>data repositories</a:t>
            </a:r>
            <a:r>
              <a:rPr lang="bg-BG" sz="2600" dirty="0" smtClean="0"/>
              <a:t> (Dryad, Pangaea)</a:t>
            </a:r>
            <a:r>
              <a:rPr lang="en-US" sz="2600" dirty="0" smtClean="0"/>
              <a:t> and linked to the article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</a:t>
            </a:r>
            <a:r>
              <a:rPr lang="bg-BG" sz="2600" dirty="0" smtClean="0"/>
              <a:t>ata published through data repositories </a:t>
            </a:r>
            <a:r>
              <a:rPr lang="en-US" sz="2600" dirty="0" smtClean="0"/>
              <a:t>according to a standard </a:t>
            </a:r>
            <a:r>
              <a:rPr lang="bg-BG" sz="2600" dirty="0" smtClean="0"/>
              <a:t>but </a:t>
            </a:r>
            <a:r>
              <a:rPr lang="bg-BG" sz="2600" dirty="0" smtClean="0">
                <a:solidFill>
                  <a:srgbClr val="FFFF00"/>
                </a:solidFill>
              </a:rPr>
              <a:t>indexed </a:t>
            </a:r>
            <a:r>
              <a:rPr lang="en-US" sz="2600" dirty="0" smtClean="0">
                <a:solidFill>
                  <a:srgbClr val="FFFF00"/>
                </a:solidFill>
              </a:rPr>
              <a:t>and collated</a:t>
            </a:r>
            <a:r>
              <a:rPr lang="en-US" sz="2600" dirty="0" smtClean="0"/>
              <a:t> </a:t>
            </a:r>
            <a:r>
              <a:rPr lang="bg-BG" sz="2600" dirty="0" smtClean="0"/>
              <a:t>with</a:t>
            </a:r>
            <a:r>
              <a:rPr lang="en-US" sz="2600" dirty="0" smtClean="0"/>
              <a:t> other data</a:t>
            </a:r>
            <a:r>
              <a:rPr lang="bg-BG" sz="2600" dirty="0" smtClean="0"/>
              <a:t> (Gen</a:t>
            </a:r>
            <a:r>
              <a:rPr lang="en-US" sz="2600" dirty="0" smtClean="0"/>
              <a:t>B</a:t>
            </a:r>
            <a:r>
              <a:rPr lang="bg-BG" sz="2600" dirty="0" smtClean="0"/>
              <a:t>ank</a:t>
            </a:r>
            <a:r>
              <a:rPr lang="en-US" sz="2600" dirty="0" smtClean="0"/>
              <a:t>, </a:t>
            </a:r>
            <a:r>
              <a:rPr lang="bg-BG" sz="2600" dirty="0" smtClean="0"/>
              <a:t>GBIF</a:t>
            </a:r>
            <a:r>
              <a:rPr lang="en-US" sz="2600" dirty="0" smtClean="0"/>
              <a:t> IPT</a:t>
            </a:r>
            <a:r>
              <a:rPr lang="bg-BG" sz="2600" dirty="0" smtClean="0"/>
              <a:t>) 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Integrated narrative (text) and data publishing</a:t>
            </a:r>
            <a:endParaRPr lang="bg-BG" sz="2600" dirty="0" smtClean="0"/>
          </a:p>
          <a:p>
            <a:endParaRPr lang="bg-B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8"/>
            <a:ext cx="8229600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Harvesting data straight from article </a:t>
            </a:r>
            <a:endParaRPr lang="bg-BG" b="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LIDE-data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1296"/>
            <a:ext cx="9144000" cy="4293703"/>
          </a:xfrm>
        </p:spPr>
      </p:pic>
      <p:sp>
        <p:nvSpPr>
          <p:cNvPr id="5" name="Oval 4"/>
          <p:cNvSpPr/>
          <p:nvPr/>
        </p:nvSpPr>
        <p:spPr bwMode="auto">
          <a:xfrm>
            <a:off x="5536097" y="2140226"/>
            <a:ext cx="2454964" cy="318052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59696" y="3316357"/>
            <a:ext cx="1490870" cy="318052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pic>
        <p:nvPicPr>
          <p:cNvPr id="7" name="Picture 2" descr="gbif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3394" y="5804686"/>
            <a:ext cx="1333831" cy="91416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>
            <a:off x="6897757" y="2554357"/>
            <a:ext cx="636104" cy="27233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939748" y="3617843"/>
            <a:ext cx="2693504" cy="20574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5" idx="4"/>
          </p:cNvCxnSpPr>
          <p:nvPr/>
        </p:nvCxnSpPr>
        <p:spPr bwMode="auto">
          <a:xfrm>
            <a:off x="6763579" y="2458278"/>
            <a:ext cx="1128091" cy="322690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7939" y="581025"/>
            <a:ext cx="690086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defRPr/>
            </a:pPr>
            <a:r>
              <a:rPr lang="en-US" sz="4800" dirty="0" smtClean="0"/>
              <a:t>Acknowledgements</a:t>
            </a:r>
            <a:endParaRPr lang="en-U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</p:txBody>
      </p:sp>
      <p:pic>
        <p:nvPicPr>
          <p:cNvPr id="7" name="Picture 38" descr="ViBRANT Logo No Text-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572" y="2484785"/>
            <a:ext cx="2973508" cy="2210258"/>
          </a:xfrm>
          <a:prstGeom prst="rect">
            <a:avLst/>
          </a:prstGeom>
          <a:noFill/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4643044" y="3816626"/>
            <a:ext cx="2085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533400" algn="l"/>
              </a:tabLst>
            </a:pPr>
            <a:r>
              <a:rPr lang="en-US" sz="2400" dirty="0" err="1" smtClean="0">
                <a:latin typeface="Helvetica" pitchFamily="-48" charset="0"/>
              </a:rPr>
              <a:t>ViBRANT</a:t>
            </a:r>
            <a:endParaRPr lang="en-US" sz="1600" dirty="0">
              <a:latin typeface="Helvetica" pitchFamily="-4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9794" y="5283253"/>
            <a:ext cx="718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PLAZI</a:t>
            </a:r>
            <a:endParaRPr lang="bg-B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47532" y="2170043"/>
            <a:ext cx="6955971" cy="2634342"/>
          </a:xfrm>
        </p:spPr>
        <p:txBody>
          <a:bodyPr/>
          <a:lstStyle/>
          <a:p>
            <a:pPr lvl="1" algn="ctr">
              <a:buNone/>
            </a:pPr>
            <a:r>
              <a:rPr lang="en-US" sz="4800" dirty="0" smtClean="0"/>
              <a:t>The problem ?</a:t>
            </a:r>
            <a:br>
              <a:rPr lang="en-US" sz="4800" dirty="0" smtClean="0"/>
            </a:br>
            <a:endParaRPr lang="bg-BG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6160"/>
          </a:xfrm>
        </p:spPr>
        <p:txBody>
          <a:bodyPr/>
          <a:lstStyle/>
          <a:p>
            <a:r>
              <a:rPr lang="en-US" sz="3000" b="0" dirty="0" smtClean="0">
                <a:solidFill>
                  <a:schemeClr val="tx1"/>
                </a:solidFill>
              </a:rPr>
              <a:t>Low uptake of open data publishing/sharing</a:t>
            </a:r>
            <a:endParaRPr lang="bg-BG" sz="3000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119" y="833121"/>
            <a:ext cx="7665531" cy="60248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904"/>
            <a:ext cx="9144000" cy="1026160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As a result, data often get lost!</a:t>
            </a:r>
            <a:endParaRPr lang="bg-BG" sz="4000" b="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89652" y="2250646"/>
            <a:ext cx="5019261" cy="3064842"/>
            <a:chOff x="1729409" y="1763629"/>
            <a:chExt cx="5019261" cy="3064842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9409" y="1783591"/>
              <a:ext cx="2185602" cy="21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2243" y="1763629"/>
              <a:ext cx="2236427" cy="223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175169" y="4243696"/>
              <a:ext cx="23779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Calibri" pitchFamily="34" charset="0"/>
                  <a:ea typeface="Adobe Song Std L" pitchFamily="18" charset="-128"/>
                  <a:cs typeface="Calibri" pitchFamily="34" charset="0"/>
                </a:rPr>
                <a:t>Primary data</a:t>
              </a:r>
              <a:endParaRPr lang="bg-BG" sz="2800" b="1" dirty="0">
                <a:latin typeface="Calibri" pitchFamily="34" charset="0"/>
                <a:ea typeface="Adobe Song Std L" pitchFamily="18" charset="-128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984169"/>
            <a:ext cx="8229600" cy="1143000"/>
          </a:xfrm>
        </p:spPr>
        <p:txBody>
          <a:bodyPr/>
          <a:lstStyle/>
          <a:p>
            <a:r>
              <a:rPr lang="en-US" sz="4800" b="0" dirty="0" smtClean="0">
                <a:solidFill>
                  <a:schemeClr val="tx1"/>
                </a:solidFill>
              </a:rPr>
              <a:t>A solution?</a:t>
            </a:r>
            <a:endParaRPr lang="bg-BG" sz="4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948" y="1957074"/>
            <a:ext cx="74344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 smtClean="0"/>
              <a:t>Data Paper is a scholarly journal publication whose primary purpose is to describe a dataset or a group of datasets, rather than to report a research investigation. </a:t>
            </a:r>
            <a:endParaRPr lang="bg-BG" sz="32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214313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0" dirty="0" smtClean="0">
                <a:latin typeface="Verdana" pitchFamily="34" charset="0"/>
              </a:rPr>
              <a:t/>
            </a:r>
            <a:br>
              <a:rPr lang="en-US" sz="4300" b="0" dirty="0" smtClean="0">
                <a:latin typeface="Verdana" pitchFamily="34" charset="0"/>
              </a:rPr>
            </a:br>
            <a:r>
              <a:rPr lang="en-US" sz="4300" b="0" dirty="0" smtClean="0">
                <a:latin typeface="Verdana" pitchFamily="34" charset="0"/>
              </a:rPr>
              <a:t/>
            </a:r>
            <a:br>
              <a:rPr lang="en-US" sz="4300" b="0" dirty="0" smtClean="0">
                <a:latin typeface="Verdana" pitchFamily="34" charset="0"/>
              </a:rPr>
            </a:br>
            <a:endParaRPr lang="en-GB" sz="4300" b="0" dirty="0" smtClean="0">
              <a:latin typeface="Verdana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2510"/>
            <a:ext cx="9144000" cy="720725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4400" b="1" dirty="0" smtClean="0"/>
              <a:t>Data </a:t>
            </a:r>
            <a:r>
              <a:rPr lang="en-US" sz="4400" dirty="0" smtClean="0"/>
              <a:t>papers</a:t>
            </a:r>
            <a:endParaRPr lang="en-GB" sz="4400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41104" y="1540214"/>
            <a:ext cx="8598309" cy="503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en-GB" sz="2800" dirty="0" smtClean="0"/>
              <a:t>P</a:t>
            </a:r>
            <a:r>
              <a:rPr lang="bg-BG" sz="2800" dirty="0" smtClean="0"/>
              <a:t>rovid</a:t>
            </a:r>
            <a:r>
              <a:rPr lang="en-US" sz="2800" dirty="0" smtClean="0"/>
              <a:t>e </a:t>
            </a:r>
            <a:r>
              <a:rPr lang="bg-BG" sz="2800" dirty="0" smtClean="0"/>
              <a:t>a citable journal publication that brings scholarly credit to data publishers </a:t>
            </a:r>
            <a:endParaRPr lang="en-US" sz="2800" dirty="0" smtClean="0"/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en-GB" sz="2800" dirty="0" smtClean="0"/>
              <a:t>D</a:t>
            </a:r>
            <a:r>
              <a:rPr lang="bg-BG" sz="2800" dirty="0" smtClean="0"/>
              <a:t>escrib</a:t>
            </a:r>
            <a:r>
              <a:rPr lang="en-US" sz="2800" dirty="0" smtClean="0"/>
              <a:t>e </a:t>
            </a:r>
            <a:r>
              <a:rPr lang="bg-BG" sz="2800" dirty="0" smtClean="0"/>
              <a:t>the data in a structured human-readable form </a:t>
            </a:r>
            <a:endParaRPr lang="en-US" sz="2800" dirty="0" smtClean="0"/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en-US" sz="2800" dirty="0" smtClean="0"/>
              <a:t>B</a:t>
            </a:r>
            <a:r>
              <a:rPr lang="bg-BG" sz="2800" dirty="0" smtClean="0"/>
              <a:t>ring</a:t>
            </a:r>
            <a:r>
              <a:rPr lang="en-US" sz="2800" dirty="0" smtClean="0"/>
              <a:t> </a:t>
            </a:r>
            <a:r>
              <a:rPr lang="bg-BG" sz="2800" dirty="0" smtClean="0"/>
              <a:t>the existence of the data to the attention of the scholarly community </a:t>
            </a:r>
            <a:endParaRPr lang="en-US" sz="2800" dirty="0" smtClean="0"/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</a:pPr>
            <a:endParaRPr lang="bg-BG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</a:pP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</a:pPr>
            <a:endParaRPr lang="en-GB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984169"/>
            <a:ext cx="8229600" cy="1143000"/>
          </a:xfrm>
        </p:spPr>
        <p:txBody>
          <a:bodyPr/>
          <a:lstStyle/>
          <a:p>
            <a:r>
              <a:rPr lang="en-US" sz="4800" b="0" dirty="0" smtClean="0">
                <a:solidFill>
                  <a:schemeClr val="tx1"/>
                </a:solidFill>
              </a:rPr>
              <a:t>How it started</a:t>
            </a:r>
            <a:endParaRPr lang="bg-BG" sz="4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62962" tIns="31481" rIns="62962" bIns="31481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62962" tIns="31481" rIns="62962" bIns="31481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19427</TotalTime>
  <Words>211</Words>
  <Application>Microsoft Office PowerPoint</Application>
  <PresentationFormat>On-screen Show (4:3)</PresentationFormat>
  <Paragraphs>33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Stream</vt:lpstr>
      <vt:lpstr>Incentivising Biodiversity Data Publishing: GBIF-Pensoft Partnership  Vishwas Chavan1, Lyubomir Penev2,3, Teodor Georgiev3  1 Global Biodiversity Information Facility, Copenhagen, Denmark (vchavan@gbif.org) 2 Institute for Biodiversity and Ecosystem Research, Bulgarian Academy of Sciences, 2 Gagarin Str., 1113 Sofia, Bulgaria  3 Pensoft Publishers, 13a Geo Milev Str., Sofia, Bulgaria  </vt:lpstr>
      <vt:lpstr>Multiple Data Publishing Model</vt:lpstr>
      <vt:lpstr>Slide 3</vt:lpstr>
      <vt:lpstr>Low uptake of open data publishing/sharing</vt:lpstr>
      <vt:lpstr>As a result, data often get lost!</vt:lpstr>
      <vt:lpstr>A solution?</vt:lpstr>
      <vt:lpstr>Slide 7</vt:lpstr>
      <vt:lpstr>  </vt:lpstr>
      <vt:lpstr>How it started</vt:lpstr>
      <vt:lpstr>Slide 10</vt:lpstr>
      <vt:lpstr>Metadata based on the Ecological Metadata Language (EML)</vt:lpstr>
      <vt:lpstr>Data papers from GBIF IPT</vt:lpstr>
      <vt:lpstr>Data publised through  Data Papers</vt:lpstr>
      <vt:lpstr>Slide 14</vt:lpstr>
      <vt:lpstr>Slide 15</vt:lpstr>
      <vt:lpstr>Slide 16</vt:lpstr>
      <vt:lpstr>Slide 17</vt:lpstr>
      <vt:lpstr>Growth</vt:lpstr>
      <vt:lpstr>Next generation integrated text and data publishing </vt:lpstr>
      <vt:lpstr>Harvesting data straight from article </vt:lpstr>
      <vt:lpstr>Slide 21</vt:lpstr>
    </vt:vector>
  </TitlesOfParts>
  <Company>Pensoft Publishers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Lyubomir Penev</dc:creator>
  <cp:lastModifiedBy>Pavel</cp:lastModifiedBy>
  <cp:revision>702</cp:revision>
  <dcterms:created xsi:type="dcterms:W3CDTF">2009-05-17T12:46:22Z</dcterms:created>
  <dcterms:modified xsi:type="dcterms:W3CDTF">2013-11-25T14:52:41Z</dcterms:modified>
</cp:coreProperties>
</file>